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61" r:id="rId5"/>
    <p:sldId id="723" r:id="rId6"/>
    <p:sldId id="744" r:id="rId7"/>
    <p:sldId id="743" r:id="rId8"/>
    <p:sldId id="74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3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9D7D"/>
    <a:srgbClr val="B9967C"/>
    <a:srgbClr val="F7F7F7"/>
    <a:srgbClr val="E6E6E6"/>
    <a:srgbClr val="1C1E26"/>
    <a:srgbClr val="303342"/>
    <a:srgbClr val="485F74"/>
    <a:srgbClr val="354655"/>
    <a:srgbClr val="C80000"/>
    <a:srgbClr val="85B3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584" autoAdjust="0"/>
  </p:normalViewPr>
  <p:slideViewPr>
    <p:cSldViewPr snapToGrid="0">
      <p:cViewPr varScale="1">
        <p:scale>
          <a:sx n="73" d="100"/>
          <a:sy n="73" d="100"/>
        </p:scale>
        <p:origin x="618" y="222"/>
      </p:cViewPr>
      <p:guideLst>
        <p:guide orient="horz" pos="2160"/>
        <p:guide pos="3840"/>
      </p:guideLst>
    </p:cSldViewPr>
  </p:slideViewPr>
  <p:outlineViewPr>
    <p:cViewPr>
      <p:scale>
        <a:sx n="75" d="100"/>
        <a:sy n="75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44264"/>
    </p:cViewPr>
  </p:sorter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1421010-3731-422F-8CF1-CD47B2D7C9F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656080-143A-4905-932A-5C7754887AB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920ABC-E11D-42B4-A428-76B2C5BC0052}" type="datetimeFigureOut">
              <a:rPr lang="en-US" smtClean="0"/>
              <a:t>1/1/2025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9276-DB8D-43B4-8029-4A695209B9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29EE0F-113C-45AB-9877-4A16FFA6A9C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B89D3-056A-4F4C-8125-EA71262895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8278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EED04-A4F0-49ED-B42E-211B56474E8D}" type="datetimeFigureOut">
              <a:rPr lang="en-US" smtClean="0"/>
              <a:t>1/1/2025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220CB7-DCA5-4E5B-97F1-300CDD8D2A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183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636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990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4411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4830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794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Drag and Drop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B8A1A3-5BFE-4E68-81F1-F52462776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469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A1EF1-BFC9-4361-B215-2D83B16AB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70997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48788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51FFE5-84D8-43BD-9B0D-76C497F55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921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1428299"/>
            <a:ext cx="1711234" cy="4436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FB4FFF-4547-4B6C-9BF5-9A495C211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25398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 userDrawn="1"/>
        </p:nvGrpSpPr>
        <p:grpSpPr>
          <a:xfrm rot="10800000">
            <a:off x="11858328" y="148422"/>
            <a:ext cx="332874" cy="590718"/>
            <a:chOff x="10026" y="148425"/>
            <a:chExt cx="332874" cy="590718"/>
          </a:xfrm>
        </p:grpSpPr>
        <p:sp>
          <p:nvSpPr>
            <p:cNvPr id="16" name="Rectangle 15"/>
            <p:cNvSpPr/>
            <p:nvPr/>
          </p:nvSpPr>
          <p:spPr>
            <a:xfrm>
              <a:off x="10026" y="148428"/>
              <a:ext cx="203334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Rectangle 1"/>
          <p:cNvSpPr/>
          <p:nvPr userDrawn="1"/>
        </p:nvSpPr>
        <p:spPr>
          <a:xfrm>
            <a:off x="0" y="6477000"/>
            <a:ext cx="12192000" cy="381000"/>
          </a:xfrm>
          <a:prstGeom prst="rect">
            <a:avLst/>
          </a:prstGeom>
          <a:solidFill>
            <a:srgbClr val="E6E6E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92841" y="6528300"/>
            <a:ext cx="7994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fld id="{260E2A6B-A809-4840-BF14-8648BC0BDF87}" type="slidenum">
              <a:rPr lang="en-US" sz="1200" b="0" i="0" strike="noStrike" spc="0" noProof="0" smtClean="0">
                <a:solidFill>
                  <a:schemeClr val="accent1"/>
                </a:solidFill>
                <a:latin typeface="+mn-lt"/>
                <a:ea typeface="Roboto Condensed Light" panose="02000000000000000000" pitchFamily="2" charset="0"/>
                <a:cs typeface="Segoe UI Light" panose="020B0502040204020203" pitchFamily="34" charset="0"/>
              </a:rPr>
              <a:pPr algn="r"/>
              <a:t>‹#›</a:t>
            </a:fld>
            <a:endParaRPr lang="en-US" sz="8000" b="0" i="0" strike="noStrike" spc="0" noProof="0" dirty="0">
              <a:solidFill>
                <a:schemeClr val="accent1"/>
              </a:solidFill>
              <a:latin typeface="+mn-lt"/>
              <a:ea typeface="Roboto Condensed Light" panose="02000000000000000000" pitchFamily="2" charset="0"/>
              <a:cs typeface="Segoe UI Light" panose="020B0502040204020203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8580" y="6528300"/>
            <a:ext cx="1684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b="1" noProof="0" dirty="0">
                <a:solidFill>
                  <a:schemeClr val="accent1"/>
                </a:solidFill>
                <a:latin typeface="+mn-lt"/>
              </a:rPr>
              <a:t>Your </a:t>
            </a:r>
            <a:r>
              <a:rPr lang="en-US" sz="1200" b="1" baseline="0" noProof="0" dirty="0">
                <a:solidFill>
                  <a:schemeClr val="accent1"/>
                </a:solidFill>
                <a:latin typeface="+mn-lt"/>
              </a:rPr>
              <a:t>Coffee Shop</a:t>
            </a:r>
            <a:endParaRPr lang="en-US" sz="1200" b="1" noProof="0" dirty="0">
              <a:solidFill>
                <a:schemeClr val="accent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08118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2" r:id="rId2"/>
    <p:sldLayoutId id="2147483781" r:id="rId3"/>
    <p:sldLayoutId id="214748369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hotograph of coffee mug filled, on a table and surrounded by coffee bean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-2" y="0"/>
            <a:ext cx="12192001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961229" y="1811629"/>
            <a:ext cx="3623472" cy="486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 smtClean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DATA ANALYST</a:t>
            </a:r>
            <a:endParaRPr lang="en-US" sz="3200" dirty="0">
              <a:solidFill>
                <a:schemeClr val="accent1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961229" y="2563242"/>
            <a:ext cx="3961291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b="1" dirty="0" smtClean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Coffee Sales Analysis </a:t>
            </a:r>
            <a:r>
              <a:rPr lang="en-US" sz="14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Project using Power BI and Microsoft SQL Server.</a:t>
            </a:r>
            <a:endParaRPr lang="en-US" sz="14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38" name="Picture 37" descr="Illustration of a coffee cup and saucer with steam coming out and the wording &quot;Coffee Shop&quot; within the steam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229" y="3899962"/>
            <a:ext cx="1907451" cy="2747780"/>
          </a:xfrm>
          <a:prstGeom prst="rect">
            <a:avLst/>
          </a:prstGeom>
        </p:spPr>
      </p:pic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B99C03C8-BF33-4C27-9832-97127EEB1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3503053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" presetClass="entr" presetSubtype="2" decel="3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 smtClean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PROBLEM STATEMENT</a:t>
            </a:r>
            <a:endParaRPr lang="en-US" sz="3200" b="1" dirty="0">
              <a:solidFill>
                <a:schemeClr val="accent1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6BE13EF6-C310-4B5C-82B9-B423DA069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3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-10888" y="739140"/>
            <a:ext cx="12202888" cy="6118860"/>
            <a:chOff x="-10888" y="739140"/>
            <a:chExt cx="12202888" cy="6118860"/>
          </a:xfrm>
        </p:grpSpPr>
        <p:grpSp>
          <p:nvGrpSpPr>
            <p:cNvPr id="11" name="Group 10"/>
            <p:cNvGrpSpPr/>
            <p:nvPr/>
          </p:nvGrpSpPr>
          <p:grpSpPr>
            <a:xfrm>
              <a:off x="-10888" y="739140"/>
              <a:ext cx="12202888" cy="6118860"/>
              <a:chOff x="-10888" y="739140"/>
              <a:chExt cx="12202888" cy="6118860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7" t="10977" r="-107" b="1281"/>
              <a:stretch/>
            </p:blipFill>
            <p:spPr>
              <a:xfrm>
                <a:off x="-10888" y="739140"/>
                <a:ext cx="12202888" cy="6118860"/>
              </a:xfrm>
              <a:prstGeom prst="rect">
                <a:avLst/>
              </a:prstGeom>
            </p:spPr>
          </p:pic>
          <p:sp>
            <p:nvSpPr>
              <p:cNvPr id="10" name="Rectangle 9"/>
              <p:cNvSpPr/>
              <p:nvPr/>
            </p:nvSpPr>
            <p:spPr>
              <a:xfrm>
                <a:off x="10685418" y="739140"/>
                <a:ext cx="1416231" cy="397329"/>
              </a:xfrm>
              <a:prstGeom prst="rect">
                <a:avLst/>
              </a:prstGeom>
              <a:solidFill>
                <a:srgbClr val="B996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48" name="Rectangle 47"/>
            <p:cNvSpPr/>
            <p:nvPr/>
          </p:nvSpPr>
          <p:spPr>
            <a:xfrm>
              <a:off x="10110652" y="739140"/>
              <a:ext cx="574766" cy="397329"/>
            </a:xfrm>
            <a:prstGeom prst="rect">
              <a:avLst/>
            </a:prstGeom>
            <a:solidFill>
              <a:srgbClr val="C39D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8452861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 smtClean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PROBLEM STATEMENT</a:t>
            </a:r>
            <a:endParaRPr lang="en-US" sz="3200" b="1" dirty="0">
              <a:solidFill>
                <a:schemeClr val="accent1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6BE13EF6-C310-4B5C-82B9-B423DA069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3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0" y="841111"/>
            <a:ext cx="12192000" cy="6118860"/>
            <a:chOff x="0" y="841111"/>
            <a:chExt cx="12192000" cy="6118860"/>
          </a:xfrm>
        </p:grpSpPr>
        <p:grpSp>
          <p:nvGrpSpPr>
            <p:cNvPr id="13" name="Group 12"/>
            <p:cNvGrpSpPr/>
            <p:nvPr/>
          </p:nvGrpSpPr>
          <p:grpSpPr>
            <a:xfrm>
              <a:off x="0" y="841111"/>
              <a:ext cx="12192000" cy="6118860"/>
              <a:chOff x="0" y="841111"/>
              <a:chExt cx="12192000" cy="6118860"/>
            </a:xfrm>
          </p:grpSpPr>
          <p:pic>
            <p:nvPicPr>
              <p:cNvPr id="14" name="Picture 13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0977"/>
              <a:stretch/>
            </p:blipFill>
            <p:spPr>
              <a:xfrm>
                <a:off x="0" y="841111"/>
                <a:ext cx="12192000" cy="6118860"/>
              </a:xfrm>
              <a:prstGeom prst="rect">
                <a:avLst/>
              </a:prstGeom>
            </p:spPr>
          </p:pic>
          <p:sp>
            <p:nvSpPr>
              <p:cNvPr id="15" name="Rectangle 14"/>
              <p:cNvSpPr/>
              <p:nvPr/>
            </p:nvSpPr>
            <p:spPr>
              <a:xfrm>
                <a:off x="11051179" y="841111"/>
                <a:ext cx="914400" cy="397329"/>
              </a:xfrm>
              <a:prstGeom prst="rect">
                <a:avLst/>
              </a:prstGeom>
              <a:solidFill>
                <a:srgbClr val="B996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16" name="Rectangle 15"/>
            <p:cNvSpPr/>
            <p:nvPr/>
          </p:nvSpPr>
          <p:spPr>
            <a:xfrm>
              <a:off x="10136778" y="841111"/>
              <a:ext cx="574766" cy="397329"/>
            </a:xfrm>
            <a:prstGeom prst="rect">
              <a:avLst/>
            </a:prstGeom>
            <a:solidFill>
              <a:srgbClr val="C39D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4880036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TextBox 113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 smtClean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PROBLEM STATEMENT</a:t>
            </a:r>
            <a:endParaRPr lang="en-US" sz="3200" b="1" dirty="0">
              <a:solidFill>
                <a:schemeClr val="accent1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Rectangle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6BE13EF6-C310-4B5C-82B9-B423DA069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3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739140"/>
            <a:ext cx="12192000" cy="6118860"/>
            <a:chOff x="0" y="739140"/>
            <a:chExt cx="12192000" cy="611886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313"/>
            <a:stretch/>
          </p:blipFill>
          <p:spPr>
            <a:xfrm>
              <a:off x="0" y="739140"/>
              <a:ext cx="12192000" cy="611886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1038116" y="739140"/>
              <a:ext cx="914400" cy="397329"/>
            </a:xfrm>
            <a:prstGeom prst="rect">
              <a:avLst/>
            </a:prstGeom>
            <a:solidFill>
              <a:srgbClr val="B996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123716" y="739140"/>
              <a:ext cx="574766" cy="397329"/>
            </a:xfrm>
            <a:prstGeom prst="rect">
              <a:avLst/>
            </a:prstGeom>
            <a:solidFill>
              <a:srgbClr val="C39D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7685538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961228" y="1811629"/>
            <a:ext cx="6879751" cy="486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endParaRPr lang="en-US" sz="3200" dirty="0">
              <a:solidFill>
                <a:schemeClr val="accent1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pic>
        <p:nvPicPr>
          <p:cNvPr id="38" name="Picture 37" descr="Coffee mug icon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2767583"/>
            <a:ext cx="343070" cy="49421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838427" y="2870981"/>
            <a:ext cx="3251201" cy="390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Gourmet Bagged Coffee</a:t>
            </a:r>
          </a:p>
        </p:txBody>
      </p:sp>
      <p:pic>
        <p:nvPicPr>
          <p:cNvPr id="31" name="Picture 30" descr="Coffee mug icon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3359605"/>
            <a:ext cx="343070" cy="494211"/>
          </a:xfrm>
          <a:prstGeom prst="rect">
            <a:avLst/>
          </a:prstGeom>
        </p:spPr>
      </p:pic>
      <p:sp>
        <p:nvSpPr>
          <p:cNvPr id="32" name="Rectangle 31"/>
          <p:cNvSpPr/>
          <p:nvPr/>
        </p:nvSpPr>
        <p:spPr>
          <a:xfrm>
            <a:off x="1838427" y="3463003"/>
            <a:ext cx="3251201" cy="390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Deluxe Coffee Drinks</a:t>
            </a:r>
          </a:p>
        </p:txBody>
      </p:sp>
      <p:pic>
        <p:nvPicPr>
          <p:cNvPr id="34" name="Picture 33" descr="Coffee mug icon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3951627"/>
            <a:ext cx="343070" cy="494211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1838427" y="4055025"/>
            <a:ext cx="3251201" cy="390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Delicious Local Food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F3820DA-290B-43AA-AA9C-82643FA3E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5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76228"/>
            <a:ext cx="12192000" cy="7234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4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3" dur="25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75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10" grpId="0"/>
      <p:bldP spid="32" grpId="0"/>
      <p:bldP spid="35" grpId="0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2F2F2F"/>
      </a:dk2>
      <a:lt2>
        <a:srgbClr val="E6E6E6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000000"/>
      </a:accent5>
      <a:accent6>
        <a:srgbClr val="D83B01"/>
      </a:accent6>
      <a:hlink>
        <a:srgbClr val="D83B01"/>
      </a:hlink>
      <a:folHlink>
        <a:srgbClr val="D83B0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6401884_Coffee Shop Business Pitch Deck_RVA_v3.potx" id="{C1322C9F-FF28-439C-83B3-ADD70030630F}" vid="{FE0D3DD2-3091-4F75-9007-330AA7DC69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3510E7F-70F5-4475-850F-7F9C0A821B3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AC98A6E-22EC-4DD4-9EEB-7896057C12A3}">
  <ds:schemaRefs>
    <ds:schemaRef ds:uri="http://purl.org/dc/terms/"/>
    <ds:schemaRef ds:uri="http://www.w3.org/XML/1998/namespace"/>
    <ds:schemaRef ds:uri="http://purl.org/dc/dcmitype/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16c05727-aa75-4e4a-9b5f-8a80a1165891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CBCEF3AB-10D4-49E3-B75C-776D60141D7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Coffee Shop Business Pitch Deck</Template>
  <TotalTime>0</TotalTime>
  <Words>44</Words>
  <Application>Microsoft Office PowerPoint</Application>
  <PresentationFormat>Widescreen</PresentationFormat>
  <Paragraphs>18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Lato</vt:lpstr>
      <vt:lpstr>Lato Black</vt:lpstr>
      <vt:lpstr>Roboto Condensed Light</vt:lpstr>
      <vt:lpstr>Segoe UI Light</vt:lpstr>
      <vt:lpstr>Office Theme</vt:lpstr>
      <vt:lpstr>Slide 2</vt:lpstr>
      <vt:lpstr>Slide 3</vt:lpstr>
      <vt:lpstr>Slide 3</vt:lpstr>
      <vt:lpstr>Slide 3</vt:lpstr>
      <vt:lpstr>Slide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2025-01-01T13:33:51Z</dcterms:created>
  <dcterms:modified xsi:type="dcterms:W3CDTF">2025-01-01T14:07:57Z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